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  <p:sldMasterId id="2147483719" r:id="rId5"/>
  </p:sldMasterIdLst>
  <p:notesMasterIdLst>
    <p:notesMasterId r:id="rId19"/>
  </p:notesMasterIdLst>
  <p:handoutMasterIdLst>
    <p:handoutMasterId r:id="rId20"/>
  </p:handoutMasterIdLst>
  <p:sldIdLst>
    <p:sldId id="256" r:id="rId6"/>
    <p:sldId id="317" r:id="rId7"/>
    <p:sldId id="314" r:id="rId8"/>
    <p:sldId id="311" r:id="rId9"/>
    <p:sldId id="310" r:id="rId10"/>
    <p:sldId id="312" r:id="rId11"/>
    <p:sldId id="325" r:id="rId12"/>
    <p:sldId id="326" r:id="rId13"/>
    <p:sldId id="320" r:id="rId14"/>
    <p:sldId id="321" r:id="rId15"/>
    <p:sldId id="308" r:id="rId16"/>
    <p:sldId id="313" r:id="rId17"/>
    <p:sldId id="258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240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D317E2-89CF-BF42-AE9F-1E591F3FE6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4C057F-DD8E-3C49-A2E7-A6D6ECD66F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569D-5793-854B-AD14-A4A92002595E}" type="datetimeFigureOut">
              <a:rPr lang="nl-NL" smtClean="0"/>
              <a:t>13-12-2022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64519D-1C87-FD4B-B00A-2DA94782ED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08F263-2994-7B4C-82A2-4CDFFA4B0E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E908-F265-BD4B-9820-E8CE97EAAC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23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29.jpeg>
</file>

<file path=ppt/media/image3.jpeg>
</file>

<file path=ppt/media/image30.jpeg>
</file>

<file path=ppt/media/image31.png>
</file>

<file path=ppt/media/image32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B1B7-C8F7-8843-BF43-280387B2B40F}" type="datetimeFigureOut">
              <a:rPr lang="nl-NL" smtClean="0"/>
              <a:t>13-12-2022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5874-2264-DB45-A455-DDA96B8CCAE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39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83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NL" sz="1800" b="0" i="0" u="none" strike="noStrike" baseline="0" dirty="0">
                <a:latin typeface="SabonMT"/>
              </a:rPr>
              <a:t>Well, here you are</a:t>
            </a:r>
            <a:r>
              <a:rPr lang="en-GB" sz="1800" b="0" i="0" u="none" strike="noStrike" baseline="0" dirty="0">
                <a:latin typeface="SabonMT"/>
              </a:rPr>
              <a:t>: sitting down, </a:t>
            </a:r>
            <a:r>
              <a:rPr lang="en-NL" sz="1800" b="0" i="0" u="none" strike="noStrike" baseline="0" dirty="0">
                <a:latin typeface="SabonMT"/>
              </a:rPr>
              <a:t>attending a lecture</a:t>
            </a:r>
            <a:r>
              <a:rPr lang="en-GB" sz="1800" b="0" i="0" u="none" strike="noStrike" baseline="0" dirty="0">
                <a:latin typeface="SabonMT"/>
              </a:rPr>
              <a:t>. Not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really very remarkable, you might think—initially. What’s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more, the </a:t>
            </a:r>
            <a:r>
              <a:rPr lang="en-NL" sz="1800" b="0" i="0" u="none" strike="noStrike" baseline="0" dirty="0">
                <a:latin typeface="SabonMT"/>
              </a:rPr>
              <a:t>lecture </a:t>
            </a:r>
            <a:r>
              <a:rPr lang="en-GB" sz="1800" b="0" i="0" u="none" strike="noStrike" baseline="0" dirty="0">
                <a:latin typeface="SabonMT"/>
              </a:rPr>
              <a:t>is about </a:t>
            </a:r>
            <a:r>
              <a:rPr lang="en-GB" sz="1800" b="0" i="0" u="none" strike="noStrike" baseline="0" dirty="0" err="1">
                <a:latin typeface="SabonMT"/>
              </a:rPr>
              <a:t>cogniti</a:t>
            </a:r>
            <a:r>
              <a:rPr lang="en-NL" sz="1800" b="0" i="0" u="none" strike="noStrike" baseline="0" dirty="0">
                <a:latin typeface="SabonMT"/>
              </a:rPr>
              <a:t>on</a:t>
            </a:r>
            <a:r>
              <a:rPr lang="en-GB" sz="1800" b="0" i="0" u="none" strike="noStrike" baseline="0" dirty="0">
                <a:latin typeface="SabonMT"/>
              </a:rPr>
              <a:t>, a topic you might be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expecting to find dull and hardly relevant to what people usually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expect </a:t>
            </a:r>
            <a:r>
              <a:rPr lang="en-NL" sz="1800" b="0" i="0" u="none" strike="noStrike" baseline="0" dirty="0">
                <a:latin typeface="SabonMT"/>
              </a:rPr>
              <a:t>artificial intelligence</a:t>
            </a:r>
            <a:r>
              <a:rPr lang="en-GB" sz="1800" b="0" i="0" u="none" strike="noStrike" baseline="0" dirty="0">
                <a:latin typeface="SabonMT"/>
              </a:rPr>
              <a:t> to be about. </a:t>
            </a:r>
            <a:r>
              <a:rPr lang="en-NL" sz="1800" b="0" i="0" u="none" strike="noStrike" baseline="0" dirty="0">
                <a:latin typeface="SabonMT"/>
              </a:rPr>
              <a:t>Is cognition really that important? </a:t>
            </a:r>
            <a:r>
              <a:rPr lang="en-GB" sz="1800" b="0" i="0" u="none" strike="noStrike" baseline="0" dirty="0">
                <a:latin typeface="SabonMT"/>
              </a:rPr>
              <a:t>If so, are they really as interesting as other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aspects of </a:t>
            </a:r>
            <a:r>
              <a:rPr lang="en-NL" sz="1800" b="0" i="0" u="none" strike="noStrike" baseline="0" dirty="0">
                <a:latin typeface="SabonMT"/>
              </a:rPr>
              <a:t>artificial intelligence?</a:t>
            </a:r>
          </a:p>
          <a:p>
            <a:pPr algn="l"/>
            <a:endParaRPr lang="en-NL" sz="1800" b="0" i="0" u="none" strike="noStrike" baseline="0" dirty="0">
              <a:latin typeface="SabonMT"/>
            </a:endParaRPr>
          </a:p>
          <a:p>
            <a:pPr algn="l"/>
            <a:r>
              <a:rPr lang="en-GB" sz="1800" b="0" i="0" u="none" strike="noStrike" baseline="0" dirty="0">
                <a:latin typeface="SabonMT"/>
              </a:rPr>
              <a:t>Let us consider this by asking some questions. How did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you </a:t>
            </a:r>
            <a:r>
              <a:rPr lang="en-NL" sz="1800" b="0" i="0" u="none" strike="noStrike" baseline="0" dirty="0">
                <a:latin typeface="SabonMT"/>
              </a:rPr>
              <a:t>hear about this study</a:t>
            </a:r>
            <a:r>
              <a:rPr lang="en-GB" sz="1800" b="0" i="0" u="none" strike="noStrike" baseline="0" dirty="0">
                <a:latin typeface="SabonMT"/>
              </a:rPr>
              <a:t>? Why did you decide to </a:t>
            </a:r>
            <a:r>
              <a:rPr lang="en-NL" sz="1800" b="0" i="0" u="none" strike="noStrike" baseline="0" dirty="0" err="1">
                <a:latin typeface="SabonMT"/>
              </a:rPr>
              <a:t>enroll</a:t>
            </a:r>
            <a:r>
              <a:rPr lang="en-GB" sz="1800" b="0" i="0" u="none" strike="noStrike" baseline="0" dirty="0">
                <a:latin typeface="SabonMT"/>
              </a:rPr>
              <a:t>? Perhaps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someone told you about it. How do you remember who told you?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Would you recognise that person if you saw them again? How did you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understand what they said to you? If you had to go to the </a:t>
            </a:r>
            <a:r>
              <a:rPr lang="en-NL" sz="1800" b="0" i="0" u="none" strike="noStrike" baseline="0" dirty="0">
                <a:latin typeface="SabonMT"/>
              </a:rPr>
              <a:t>ADSAI website</a:t>
            </a:r>
            <a:r>
              <a:rPr lang="en-GB" sz="1800" b="0" i="0" u="none" strike="noStrike" baseline="0" dirty="0">
                <a:latin typeface="SabonMT"/>
              </a:rPr>
              <a:t>, how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did you know what to do there, or how use the </a:t>
            </a:r>
            <a:r>
              <a:rPr lang="en-NL" sz="1800" b="0" i="0" u="none" strike="noStrike" baseline="0" dirty="0">
                <a:latin typeface="SabonMT"/>
              </a:rPr>
              <a:t>project brief overview</a:t>
            </a:r>
            <a:r>
              <a:rPr lang="en-GB" sz="1800" b="0" i="0" u="none" strike="noStrike" baseline="0" dirty="0">
                <a:latin typeface="SabonMT"/>
              </a:rPr>
              <a:t>? How d</a:t>
            </a:r>
            <a:r>
              <a:rPr lang="en-NL" sz="1800" b="0" i="0" u="none" strike="noStrike" baseline="0" dirty="0">
                <a:latin typeface="SabonMT"/>
              </a:rPr>
              <a:t>o </a:t>
            </a:r>
            <a:r>
              <a:rPr lang="en-GB" sz="1800" b="0" i="0" u="none" strike="noStrike" baseline="0" dirty="0">
                <a:latin typeface="SabonMT"/>
              </a:rPr>
              <a:t>you know what a </a:t>
            </a:r>
            <a:r>
              <a:rPr lang="en-NL" sz="1800" b="0" i="0" u="none" strike="noStrike" baseline="0" dirty="0">
                <a:latin typeface="SabonMT"/>
              </a:rPr>
              <a:t>the right content for which day looks like and where to find it? H</a:t>
            </a:r>
            <a:r>
              <a:rPr lang="en-GB" sz="1800" b="0" i="0" u="none" strike="noStrike" baseline="0" dirty="0">
                <a:latin typeface="SabonMT"/>
              </a:rPr>
              <a:t>ow did you avoid walking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into people on your route? How did you read the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words on the </a:t>
            </a:r>
            <a:r>
              <a:rPr lang="en-NL" sz="1800" b="0" i="0" u="none" strike="noStrike" baseline="0" dirty="0">
                <a:latin typeface="SabonMT"/>
              </a:rPr>
              <a:t>slide on the board? And how do you remember what they mean? If you don’t and want to google them, how </a:t>
            </a:r>
            <a:r>
              <a:rPr lang="en-GB" sz="1800" b="0" i="0" u="none" strike="noStrike" baseline="0" dirty="0">
                <a:latin typeface="SabonMT"/>
              </a:rPr>
              <a:t>d</a:t>
            </a:r>
            <a:r>
              <a:rPr lang="en-NL" sz="1800" b="0" i="0" u="none" strike="noStrike" baseline="0" dirty="0">
                <a:latin typeface="SabonMT"/>
              </a:rPr>
              <a:t>o</a:t>
            </a:r>
            <a:r>
              <a:rPr lang="en-GB" sz="1800" b="0" i="0" u="none" strike="noStrike" baseline="0" dirty="0">
                <a:latin typeface="SabonMT"/>
              </a:rPr>
              <a:t> you manage to reach for </a:t>
            </a:r>
            <a:r>
              <a:rPr lang="en-NL" sz="1800" b="0" i="0" u="none" strike="noStrike" baseline="0" dirty="0">
                <a:latin typeface="SabonMT"/>
              </a:rPr>
              <a:t>your phone or keyboard rather then your water bottle?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9487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sz="1200" b="0" i="0" u="none" strike="noStrike" baseline="0" dirty="0">
                <a:latin typeface="SabonMT"/>
              </a:rPr>
              <a:t>The answers to these questions involve attention, perception and memory.</a:t>
            </a:r>
            <a:r>
              <a:rPr lang="en-NL" sz="1200" b="0" i="0" u="none" strike="noStrike" baseline="0" dirty="0">
                <a:latin typeface="SabonMT"/>
              </a:rPr>
              <a:t> Let’s take a moment to read the text on screen.</a:t>
            </a:r>
            <a:r>
              <a:rPr lang="en-GB" sz="1200" b="0" i="0" u="none" strike="noStrike" baseline="0" dirty="0">
                <a:latin typeface="SabonMT"/>
              </a:rPr>
              <a:t> </a:t>
            </a:r>
            <a:endParaRPr lang="en-NL" sz="1200" b="0" i="0" u="none" strike="noStrike" baseline="0" dirty="0">
              <a:latin typeface="SabonMT"/>
            </a:endParaRPr>
          </a:p>
          <a:p>
            <a:pPr algn="l"/>
            <a:endParaRPr lang="en-NL" sz="1200" b="0" i="0" u="none" strike="noStrike" baseline="0" dirty="0">
              <a:latin typeface="SabonMT"/>
            </a:endParaRPr>
          </a:p>
          <a:p>
            <a:pPr algn="l"/>
            <a:r>
              <a:rPr lang="en-GB" sz="1200" b="0" i="0" u="none" strike="noStrike" baseline="0" dirty="0">
                <a:latin typeface="SabonMT"/>
              </a:rPr>
              <a:t>Now, while you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are reading, you are moving your eyes along the lines of text—effortlessly. You are paying attention to reading; you perceive the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words and know what they mean because you have learnt them and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they are stored in your memory. As you read on you may learn new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things that will also become stored in memory, but how will you be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able to recall what you have learned when it comes to </a:t>
            </a:r>
            <a:r>
              <a:rPr lang="en-NL" sz="1200" b="0" i="0" u="none" strike="noStrike" baseline="0" dirty="0">
                <a:latin typeface="SabonMT"/>
              </a:rPr>
              <a:t>applying it to the project brief</a:t>
            </a:r>
            <a:r>
              <a:rPr lang="en-GB" sz="1200" b="0" i="0" u="none" strike="noStrike" baseline="0" dirty="0">
                <a:latin typeface="SabonMT"/>
              </a:rPr>
              <a:t>?</a:t>
            </a:r>
            <a:endParaRPr lang="en-GB" dirty="0"/>
          </a:p>
          <a:p>
            <a:endParaRPr lang="en-NL" dirty="0"/>
          </a:p>
          <a:p>
            <a:pPr algn="l"/>
            <a:r>
              <a:rPr lang="en-GB" sz="1800" b="0" i="0" u="none" strike="noStrike" baseline="0" dirty="0">
                <a:latin typeface="SabonMT"/>
              </a:rPr>
              <a:t>The environment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provides a rich source of </a:t>
            </a:r>
            <a:r>
              <a:rPr lang="en-NL" sz="1800" b="0" i="0" u="none" strike="noStrike" baseline="0" dirty="0">
                <a:latin typeface="SabonMT"/>
              </a:rPr>
              <a:t>information; of</a:t>
            </a:r>
            <a:r>
              <a:rPr lang="en-GB" sz="1800" b="0" i="0" u="none" strike="noStrike" baseline="0" dirty="0">
                <a:latin typeface="SabonMT"/>
              </a:rPr>
              <a:t>sights, sounds and smells, and we perceive it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all around us. We attend to parts that interest us, look around it, make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actions in it and upon it. We can remember what we did and what we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heard and who we saw some time later. In this complex environment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we need to know who we are, where we are, what is around us and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where things are in relation to each other and to us. We need to decide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whether what we detect is important, and how we should respond to it.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All these things seem so familiar, simple and effortless it would be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easy to think there is little to explain—we just ‘do’ them. However,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the way we are able to encode, interpret and respond to the complexity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of stimuli around us does need explanation. This is an exciting and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challenging task, and it is at the heart of the questions asked by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cognitive </a:t>
            </a:r>
            <a:r>
              <a:rPr lang="en-NL" sz="1800" b="0" i="0" u="none" strike="noStrike" baseline="0" dirty="0">
                <a:latin typeface="SabonMT"/>
              </a:rPr>
              <a:t>scientist and it is what you need to define in code to create a robot!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0136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baseline="0" dirty="0">
                <a:latin typeface="SabonMT"/>
              </a:rPr>
              <a:t>When psychology first began it was believed that it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should be the study of conscious experience. </a:t>
            </a:r>
            <a:r>
              <a:rPr lang="en-NL" sz="1200" b="0" i="0" u="none" strike="noStrike" baseline="0" dirty="0">
                <a:latin typeface="SabonMT"/>
              </a:rPr>
              <a:t>*Talk about introspection*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sz="1200" b="0" i="0" u="none" strike="noStrike" baseline="0" dirty="0">
              <a:latin typeface="Sabon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baseline="0" dirty="0">
                <a:latin typeface="SabonMT"/>
              </a:rPr>
              <a:t>The early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psychologists such as William James (1890) appreciated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the intimate relationship between attention, perception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and memory, and produced some of the best subjective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descriptions of the contents and operations of the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mind. Even before James, other researchers attempted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to measure the units of sensation that they believed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made up the primitive units of experience. For many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years the study of the contents of mind were abandoned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as impossible to measure scientifically while the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Behaviourist movement concentrated on stimulus–response relationships.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5002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2592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NL" dirty="0"/>
              <a:t>On the </a:t>
            </a:r>
            <a:r>
              <a:rPr lang="en-NL" dirty="0" err="1"/>
              <a:t>sep</a:t>
            </a:r>
            <a:r>
              <a:rPr lang="en-US" dirty="0"/>
              <a:t>a</a:t>
            </a:r>
            <a:r>
              <a:rPr lang="en-NL" dirty="0"/>
              <a:t>rate parts: </a:t>
            </a:r>
          </a:p>
          <a:p>
            <a:pPr algn="l"/>
            <a:r>
              <a:rPr lang="en-GB" sz="1800" b="0" i="0" u="none" strike="noStrike" baseline="0" dirty="0">
                <a:latin typeface="SabonMT"/>
              </a:rPr>
              <a:t>This approach is taken to aid clarity of explanation,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but in so doing, can give the impression that individual aspects of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cognition can be understood in isolation from each other. However, it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is always important to remember that to properly understand the role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of any single aspect of cognition we must appreciate how that role is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dependent upon and interacts with other aspects.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442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A6C8C274-345F-C24F-B914-9D57A4FC4BF7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146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C85429B-7EB3-084A-A4F2-852F584DF39D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8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6B00DB6-5B71-E84F-BC2E-BED7F0E7F3EC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FD12A8D7-D751-9541-9AE7-BF53D0FEBC02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36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448D5C6B-2343-F24D-8098-49B80807734D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31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1503BD7-7D4E-034E-A73D-34A96F7C2B9E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14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CE7ED-B6C7-5F49-A328-1F510803E5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625" y="0"/>
            <a:ext cx="11509375" cy="5457825"/>
          </a:xfrm>
          <a:solidFill>
            <a:schemeClr val="bg1">
              <a:alpha val="0"/>
            </a:schemeClr>
          </a:solidFill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9B625D9-B9EE-6E45-88E2-4D1C6CB4222C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1013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ECE7121-FBD5-B04C-9051-955FACEB8C14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="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8"/>
            <a:ext cx="11144920" cy="3735895"/>
          </a:xfrm>
          <a:prstGeom prst="rect">
            <a:avLst/>
          </a:prstGeom>
        </p:spPr>
        <p:txBody>
          <a:bodyPr wrap="square"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9" name="Titel 18">
            <a:extLst>
              <a:ext uri="{FF2B5EF4-FFF2-40B4-BE49-F238E27FC236}">
                <a16:creationId xmlns:a16="http://schemas.microsoft.com/office/drawing/2014/main" id="{6E37925F-CA59-EA4B-87ED-B4446264C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273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D076CE5-49C4-1047-90C9-08077C54E025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268AB72-F30A-4844-AFAE-20251F3B1D8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71381"/>
            <a:ext cx="11144922" cy="4154984"/>
          </a:xfrm>
          <a:prstGeom prst="rect">
            <a:avLst/>
          </a:prstGeom>
        </p:spPr>
        <p:txBody>
          <a:bodyPr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14" name="Titel 18">
            <a:extLst>
              <a:ext uri="{FF2B5EF4-FFF2-40B4-BE49-F238E27FC236}">
                <a16:creationId xmlns:a16="http://schemas.microsoft.com/office/drawing/2014/main" id="{688B96DB-3A09-5D41-96EB-01A013AF8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8379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162539FB-202D-7448-9B76-4D3F85DFC8D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04964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7706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D1B948D2-A1A1-F04B-B617-A343C034765F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9EB354-C69C-5643-9D58-5562543DF02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0" name="Titel 18">
            <a:extLst>
              <a:ext uri="{FF2B5EF4-FFF2-40B4-BE49-F238E27FC236}">
                <a16:creationId xmlns:a16="http://schemas.microsoft.com/office/drawing/2014/main" id="{949D0D18-EF80-BF45-81DC-61E86990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AF9BE3C-D98B-1145-B3B9-29CC71E86FE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0343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026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409560F-09D7-1541-AA3E-48454F3386CB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4172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VERTIC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BB334B0-1517-8E49-8E98-1A6D5ACFD79A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2"/>
            <a:ext cx="11144919" cy="1221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</p:txBody>
      </p:sp>
      <p:sp>
        <p:nvSpPr>
          <p:cNvPr id="17" name="Tijdelijke aanduiding voor tekst 12">
            <a:extLst>
              <a:ext uri="{FF2B5EF4-FFF2-40B4-BE49-F238E27FC236}">
                <a16:creationId xmlns:a16="http://schemas.microsoft.com/office/drawing/2014/main" id="{22D87F01-9DD2-8D4D-9195-78BF27BC2C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7882" y="3485645"/>
            <a:ext cx="11144921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F81BD049-5E4B-9149-B907-EEBC60CA884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37882" y="3957143"/>
            <a:ext cx="11144921" cy="164044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1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18FF14D-DE4B-5145-AA10-4DA74DE2D5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062870"/>
          </a:xfrm>
          <a:prstGeom prst="rect">
            <a:avLst/>
          </a:prstGeom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8403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DB27365-2F06-6844-B8A5-69B9719875E4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C3B9D9-D47F-E64C-B5FB-5C72B67A6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7882" y="2462709"/>
            <a:ext cx="11145600" cy="774700"/>
          </a:xfrm>
          <a:prstGeom prst="rect">
            <a:avLst/>
          </a:prstGeom>
        </p:spPr>
        <p:txBody>
          <a:bodyPr/>
          <a:lstStyle>
            <a:lvl1pPr algn="ctr">
              <a:defRPr sz="4400" baseline="0">
                <a:solidFill>
                  <a:schemeClr val="bg1"/>
                </a:solidFill>
                <a:latin typeface="Open Sans SemiBold" panose="020B0606030504020204" pitchFamily="34" charset="0"/>
              </a:defRPr>
            </a:lvl1pPr>
          </a:lstStyle>
          <a:p>
            <a:r>
              <a:rPr lang="nl-NL" err="1"/>
              <a:t>Thank</a:t>
            </a:r>
            <a:r>
              <a:rPr lang="nl-NL"/>
              <a:t> </a:t>
            </a:r>
            <a:r>
              <a:rPr lang="nl-NL" err="1"/>
              <a:t>you</a:t>
            </a:r>
            <a:r>
              <a:rPr lang="nl-NL"/>
              <a:t>!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11D22F6-CF91-A141-9E4D-70FE81B1761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16082" y="3429000"/>
            <a:ext cx="5389200" cy="219551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Clr>
                <a:srgbClr val="EE731A"/>
              </a:buClr>
              <a:buFontTx/>
              <a:buNone/>
              <a:defRPr sz="2100" baseline="0">
                <a:solidFill>
                  <a:schemeClr val="bg1"/>
                </a:solidFill>
              </a:defRPr>
            </a:lvl1pPr>
          </a:lstStyle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98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2B7B323-1BBF-154D-9615-F7F8C12858F4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550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5113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0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AABC345-69CA-A944-8CD9-FFF238BA6EFB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5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80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CIENCE A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07072F27-C774-C541-A0DB-86DF7F09557D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9338287-3AF1-3343-8F1E-141790FD5731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74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5568E9F-E84D-C14D-8FA6-15284E6958F8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7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9" Type="http://schemas.openxmlformats.org/officeDocument/2006/relationships/image" Target="../media/image25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9D204BC3-D550-6C4A-888D-7B95F79F4232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11" name="Tijdelijke aanduiding voor titel 10">
            <a:extLst>
              <a:ext uri="{FF2B5EF4-FFF2-40B4-BE49-F238E27FC236}">
                <a16:creationId xmlns:a16="http://schemas.microsoft.com/office/drawing/2014/main" id="{D09ABA41-6BF9-2A46-9E75-DA44099603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727200" y="3564467"/>
            <a:ext cx="9372600" cy="15240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468000" tIns="288000" rIns="468000" bIns="45720" rtlCol="0" anchor="t" anchorCtr="0">
            <a:noAutofit/>
          </a:bodyPr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CCBB489B-C61E-7645-8AA7-236EC08917CB}"/>
              </a:ext>
            </a:extLst>
          </p:cNvPr>
          <p:cNvSpPr>
            <a:spLocks noGrp="1" noChangeAspect="1"/>
          </p:cNvSpPr>
          <p:nvPr>
            <p:ph type="body" idx="1"/>
          </p:nvPr>
        </p:nvSpPr>
        <p:spPr>
          <a:xfrm>
            <a:off x="1727200" y="5088467"/>
            <a:ext cx="9372600" cy="982133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108000" rIns="468000" bIns="360000" rtlCol="0"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9219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15" r:id="rId6"/>
    <p:sldLayoutId id="2147483731" r:id="rId7"/>
    <p:sldLayoutId id="2147483733" r:id="rId8"/>
    <p:sldLayoutId id="2147483735" r:id="rId9"/>
    <p:sldLayoutId id="2147483737" r:id="rId10"/>
    <p:sldLayoutId id="2147483741" r:id="rId11"/>
    <p:sldLayoutId id="2147483739" r:id="rId12"/>
    <p:sldLayoutId id="2147483743" r:id="rId13"/>
    <p:sldLayoutId id="2147483745" r:id="rId14"/>
    <p:sldLayoutId id="214748371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ECC8C2D5-4E6A-5441-84B3-10BD96EE8891}" type="datetime2">
              <a:rPr lang="nl-NL" smtClean="0"/>
              <a:t>dinsdag 13 december 2022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&lt;Optional&gt;</a:t>
            </a:r>
          </a:p>
        </p:txBody>
      </p:sp>
    </p:spTree>
    <p:extLst>
      <p:ext uri="{BB962C8B-B14F-4D97-AF65-F5344CB8AC3E}">
        <p14:creationId xmlns:p14="http://schemas.microsoft.com/office/powerpoint/2010/main" val="35465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1" r:id="rId2"/>
    <p:sldLayoutId id="2147483723" r:id="rId3"/>
    <p:sldLayoutId id="2147483722" r:id="rId4"/>
    <p:sldLayoutId id="2147483720" r:id="rId5"/>
    <p:sldLayoutId id="2147483729" r:id="rId6"/>
    <p:sldLayoutId id="214748372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420" userDrawn="1">
          <p15:clr>
            <a:srgbClr val="F26B43"/>
          </p15:clr>
        </p15:guide>
        <p15:guide id="3" pos="4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0C64607B-E8EE-204A-9080-04231F8F55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468000" tIns="108000" rIns="468000" bIns="360000" rtlCol="0" anchor="t">
            <a:noAutofit/>
          </a:bodyPr>
          <a:lstStyle/>
          <a:p>
            <a:r>
              <a:rPr lang="en-NL" dirty="0">
                <a:latin typeface="Open Sans"/>
                <a:ea typeface="Open Sans"/>
                <a:cs typeface="Open Sans"/>
              </a:rPr>
              <a:t>Perception </a:t>
            </a:r>
            <a:r>
              <a:rPr lang="en-NL">
                <a:latin typeface="Open Sans"/>
                <a:ea typeface="Open Sans"/>
                <a:cs typeface="Open Sans"/>
              </a:rPr>
              <a:t>and Learning </a:t>
            </a:r>
            <a:endParaRPr lang="en-GB" dirty="0">
              <a:latin typeface="Open Sans"/>
              <a:ea typeface="Open Sans"/>
              <a:cs typeface="Open Sans"/>
            </a:endParaRPr>
          </a:p>
          <a:p>
            <a:r>
              <a:rPr lang="en-GB" dirty="0">
                <a:latin typeface="Open Sans"/>
                <a:ea typeface="Open Sans"/>
                <a:cs typeface="Open Sans"/>
              </a:rPr>
              <a:t>Responsible Lecturer: Bram </a:t>
            </a:r>
            <a:r>
              <a:rPr lang="en-GB" dirty="0" err="1">
                <a:latin typeface="Open Sans"/>
                <a:ea typeface="Open Sans"/>
                <a:cs typeface="Open Sans"/>
              </a:rPr>
              <a:t>Heijligers</a:t>
            </a:r>
            <a:endParaRPr lang="nl-NL" dirty="0"/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B8C37745-5CAB-B949-8072-79528679C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Cognition Fundamentals:</a:t>
            </a:r>
            <a:br>
              <a:rPr lang="en-NL" dirty="0"/>
            </a:br>
            <a:r>
              <a:rPr lang="en-NL" dirty="0"/>
              <a:t>Refresher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9191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F69DA4F-377B-F46F-E1BD-4A2F02B9049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14446" b="14446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0980C-1202-F7C8-4AFD-0722534089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958" y="956511"/>
            <a:ext cx="5511132" cy="2544678"/>
          </a:xfrm>
        </p:spPr>
        <p:txBody>
          <a:bodyPr/>
          <a:lstStyle/>
          <a:p>
            <a:r>
              <a:rPr lang="en-NL" dirty="0"/>
              <a:t>I just scientifically proven that in order to learn well you should hand in your phone and close your laptop during and after the lectures! </a:t>
            </a:r>
          </a:p>
          <a:p>
            <a:r>
              <a:rPr lang="en-NL" dirty="0"/>
              <a:t>Please hand them in now!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52E35FE-9E81-38A5-5669-186D4ECB4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958" y="75310"/>
            <a:ext cx="5511132" cy="881201"/>
          </a:xfrm>
        </p:spPr>
        <p:txBody>
          <a:bodyPr/>
          <a:lstStyle/>
          <a:p>
            <a:r>
              <a:rPr lang="en-NL" dirty="0"/>
              <a:t>Good news!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55D95F-29DD-975F-BB75-D3E082C0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638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52631E-68A5-1C63-D204-BF9F85FF3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11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A8200-99DD-436D-A595-DB3663BE597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sz="2800" dirty="0"/>
              <a:t>Before the lecture please hand-in your phone and go for a brief 5 min walk. Afterwards: Free coffee. Tutorial? </a:t>
            </a:r>
            <a:r>
              <a:rPr lang="en-NL" sz="2800" dirty="0">
                <a:sym typeface="Wingdings" panose="05000000000000000000" pitchFamily="2" charset="2"/>
              </a:rPr>
              <a:t> Phones back!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DB01D-A747-8E0F-3138-8CF8895A196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2117" y="2245648"/>
            <a:ext cx="11144920" cy="3735895"/>
          </a:xfrm>
        </p:spPr>
        <p:txBody>
          <a:bodyPr/>
          <a:lstStyle/>
          <a:p>
            <a:r>
              <a:rPr lang="en-NL" sz="1800" dirty="0"/>
              <a:t>Introduction to cognition</a:t>
            </a:r>
          </a:p>
          <a:p>
            <a:pPr lvl="1"/>
            <a:r>
              <a:rPr lang="en-NL" sz="1800" dirty="0"/>
              <a:t>Lecture (afterwards 20-min walking break)</a:t>
            </a:r>
          </a:p>
          <a:p>
            <a:r>
              <a:rPr lang="en-NL" sz="1800" dirty="0"/>
              <a:t>Perception</a:t>
            </a:r>
          </a:p>
          <a:p>
            <a:pPr lvl="1"/>
            <a:r>
              <a:rPr lang="en-NL" sz="1800" dirty="0"/>
              <a:t>Lecture</a:t>
            </a:r>
            <a:r>
              <a:rPr lang="en-NL" sz="1600" dirty="0"/>
              <a:t> (afterwards 20-min walking break)</a:t>
            </a:r>
            <a:endParaRPr lang="en-NL" sz="1500" dirty="0"/>
          </a:p>
          <a:p>
            <a:pPr lvl="1"/>
            <a:r>
              <a:rPr lang="en-NL" sz="1800" dirty="0"/>
              <a:t>Tutorial: Create a flowchart for perceptual processing of sensory information for your robot!</a:t>
            </a:r>
          </a:p>
          <a:p>
            <a:r>
              <a:rPr lang="en-NL" sz="1800" dirty="0"/>
              <a:t>Lunch</a:t>
            </a:r>
          </a:p>
          <a:p>
            <a:r>
              <a:rPr lang="en-NL" sz="1800" dirty="0"/>
              <a:t>Learning</a:t>
            </a:r>
          </a:p>
          <a:p>
            <a:pPr lvl="1"/>
            <a:r>
              <a:rPr lang="en-NL" sz="1800"/>
              <a:t>Lecture (afterwards 20-min walking break)</a:t>
            </a:r>
            <a:endParaRPr lang="en-NL" sz="1800" dirty="0"/>
          </a:p>
          <a:p>
            <a:pPr lvl="1"/>
            <a:r>
              <a:rPr lang="en-NL" sz="1800" dirty="0"/>
              <a:t>Tutorial: Create a flowchart for information; encoded perceptions, processing (a.k.a. learning) for your robot!</a:t>
            </a:r>
          </a:p>
          <a:p>
            <a:r>
              <a:rPr lang="en-NL" sz="1800" dirty="0"/>
              <a:t>Fin!</a:t>
            </a:r>
            <a:endParaRPr lang="en-NL" dirty="0"/>
          </a:p>
          <a:p>
            <a:pPr marL="0" indent="-2970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E053B07-0E68-BAD7-ED07-6F55870AA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Today’s Schedule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5985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33A16F-5FAE-7144-14BB-C0E35D419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12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B96AE-3DEF-EABA-711C-BE06C9F98D93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NL" dirty="0"/>
              <a:t>Cognitive science deals with the m</a:t>
            </a:r>
            <a:r>
              <a:rPr lang="en-GB" dirty="0" err="1"/>
              <a:t>ental</a:t>
            </a:r>
            <a:r>
              <a:rPr lang="en-GB" dirty="0"/>
              <a:t> faculties </a:t>
            </a:r>
            <a:r>
              <a:rPr lang="en-NL" dirty="0"/>
              <a:t>of </a:t>
            </a:r>
            <a:r>
              <a:rPr lang="en-GB" dirty="0"/>
              <a:t>language, perception, memory, attention, reasoning, and emotion</a:t>
            </a:r>
            <a:endParaRPr lang="en-NL" dirty="0"/>
          </a:p>
          <a:p>
            <a:r>
              <a:rPr lang="en-NL" dirty="0"/>
              <a:t>This block we will go into systems concerning:</a:t>
            </a:r>
          </a:p>
          <a:p>
            <a:pPr lvl="1"/>
            <a:r>
              <a:rPr lang="en-NL" dirty="0"/>
              <a:t>Perception: Visual (&amp; </a:t>
            </a:r>
            <a:r>
              <a:rPr lang="en-NL" dirty="0" err="1"/>
              <a:t>kinestaethic</a:t>
            </a:r>
            <a:r>
              <a:rPr lang="en-NL" dirty="0"/>
              <a:t>)</a:t>
            </a:r>
          </a:p>
          <a:p>
            <a:pPr lvl="1"/>
            <a:r>
              <a:rPr lang="en-NL" dirty="0"/>
              <a:t>Memory: Learning</a:t>
            </a:r>
          </a:p>
          <a:p>
            <a:pPr lvl="1"/>
            <a:r>
              <a:rPr lang="en-NL" dirty="0"/>
              <a:t>Reasoning: Decision-making</a:t>
            </a:r>
          </a:p>
          <a:p>
            <a:pPr lvl="1"/>
            <a:r>
              <a:rPr lang="en-NL" dirty="0"/>
              <a:t>Emotion: Learning &amp; motivation/goals setting</a:t>
            </a:r>
          </a:p>
          <a:p>
            <a:endParaRPr lang="en-NL" dirty="0"/>
          </a:p>
          <a:p>
            <a:r>
              <a:rPr lang="en-NL" dirty="0"/>
              <a:t>Next block we will go further into:</a:t>
            </a:r>
          </a:p>
          <a:p>
            <a:pPr lvl="1"/>
            <a:r>
              <a:rPr lang="en-NL" dirty="0"/>
              <a:t>Language</a:t>
            </a:r>
          </a:p>
          <a:p>
            <a:pPr lvl="1"/>
            <a:r>
              <a:rPr lang="en-NL" dirty="0"/>
              <a:t>Attention</a:t>
            </a:r>
          </a:p>
          <a:p>
            <a:pPr lvl="1"/>
            <a:r>
              <a:rPr lang="en-NL" dirty="0"/>
              <a:t>Perception: Auditory</a:t>
            </a:r>
          </a:p>
          <a:p>
            <a:pPr lvl="1"/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0B14F1-67C8-949F-69FD-AF9B327B2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will we do this block?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6901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6769E7-0A15-8DB8-6590-C69D84D0F1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4763614"/>
            <a:ext cx="9372600" cy="982134"/>
          </a:xfrm>
        </p:spPr>
        <p:txBody>
          <a:bodyPr/>
          <a:lstStyle/>
          <a:p>
            <a:r>
              <a:rPr lang="en-NL" dirty="0"/>
              <a:t>Take a walk of 5 minutes and meet me at the Innovation Square!</a:t>
            </a:r>
          </a:p>
          <a:p>
            <a:r>
              <a:rPr lang="en-NL" dirty="0"/>
              <a:t>Be back in 20 minutes for the perception lecture!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45A34F-8C43-A105-8FCA-8F825CC35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3564467"/>
            <a:ext cx="9372600" cy="1109801"/>
          </a:xfrm>
        </p:spPr>
        <p:txBody>
          <a:bodyPr/>
          <a:lstStyle/>
          <a:p>
            <a:r>
              <a:rPr lang="en-NL" dirty="0"/>
              <a:t>Break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0C05-2A84-5DA3-FF14-E15308CD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570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ACE79D3-F672-8A78-BC30-061B47881B6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8193" b="8193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DEA9F-151B-A399-91BA-7EA5DAB152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L" dirty="0"/>
              <a:t>About cognition? But we’re making robots not humans...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CF538D-32A2-1351-4109-C34D6A86E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 lecture...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B3FCBC-7EE6-78A5-9BF0-25E079492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1546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1BD4B1-9B7A-7FC9-29DE-AE2FA7BC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3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5328E9-801B-DA1B-F85D-79324116F7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	 Cognition		      VS	 Psychology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6A7A4E-0848-E409-C3A3-08617C641F96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Cognitive science is concerned with the changes occurring in the </a:t>
            </a:r>
            <a:r>
              <a:rPr lang="en-US" sz="1800" b="1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nervous system</a:t>
            </a:r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 when an individual performs some high level cognitive function. It aims at studying how different parts of the brain work in tandem to produce a particular reaction to a given stimulus. The field is more research based. </a:t>
            </a:r>
            <a:endParaRPr lang="en-NL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C91F42-2A9D-6F4A-5B1F-0EC9BAE69F8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Psychology on the other hand deals with people with feelings and does </a:t>
            </a:r>
            <a:r>
              <a:rPr lang="en-US" sz="1800" b="1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not look at them as research objects only</a:t>
            </a:r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. It is more interventional in nature. It helps people to work on their thinking to improve their </a:t>
            </a:r>
            <a:r>
              <a:rPr lang="en-US" sz="1800" dirty="0" err="1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behaviour</a:t>
            </a:r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 in society.</a:t>
            </a:r>
            <a:endParaRPr lang="en-NL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3E725E1-AECE-B97E-5D6B-6A572CB5F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1" y="412477"/>
            <a:ext cx="11505729" cy="867684"/>
          </a:xfrm>
        </p:spPr>
        <p:txBody>
          <a:bodyPr/>
          <a:lstStyle/>
          <a:p>
            <a:r>
              <a:rPr lang="en-NL" dirty="0"/>
              <a:t>Cognition: Attention, Perception, Memory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F4D3626-6F0A-2D53-4936-13AD50B8E895}"/>
              </a:ext>
            </a:extLst>
          </p:cNvPr>
          <p:cNvCxnSpPr/>
          <p:nvPr/>
        </p:nvCxnSpPr>
        <p:spPr>
          <a:xfrm flipV="1">
            <a:off x="6096000" y="1877670"/>
            <a:ext cx="0" cy="402983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0601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1BB3A7-EB28-ABFA-6188-039F33086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4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CD2A5-C66C-369F-8C72-549B2195894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Introspection 				Behaviourism  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992BE7-2056-9F54-B747-2CADFD11EEB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NL" dirty="0"/>
              <a:t>Measuring the mind by looking into one’s con</a:t>
            </a:r>
            <a:r>
              <a:rPr lang="en-US" dirty="0"/>
              <a:t>s</a:t>
            </a:r>
            <a:r>
              <a:rPr lang="en-NL" dirty="0" err="1"/>
              <a:t>ciousness</a:t>
            </a:r>
            <a:endParaRPr lang="en-NL" dirty="0"/>
          </a:p>
          <a:p>
            <a:pPr lvl="1"/>
            <a:r>
              <a:rPr lang="en-US" dirty="0"/>
              <a:t>E</a:t>
            </a:r>
            <a:r>
              <a:rPr lang="en-NL" dirty="0"/>
              <a:t>.g. </a:t>
            </a:r>
            <a:r>
              <a:rPr lang="en-US" dirty="0"/>
              <a:t>S</a:t>
            </a:r>
            <a:r>
              <a:rPr lang="en-NL" dirty="0"/>
              <a:t>elf-reflection</a:t>
            </a:r>
          </a:p>
          <a:p>
            <a:pPr lvl="1"/>
            <a:r>
              <a:rPr lang="en-NL" dirty="0"/>
              <a:t>Sigmund Freud’s approach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CBB9C1-2435-CC7F-5DF6-7534EB36539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NL" dirty="0"/>
              <a:t>Measuring the mind by registering behaviours</a:t>
            </a:r>
          </a:p>
          <a:p>
            <a:pPr lvl="1"/>
            <a:r>
              <a:rPr lang="en-NL" dirty="0"/>
              <a:t>Stimulus-Response relationships</a:t>
            </a:r>
          </a:p>
          <a:p>
            <a:pPr lvl="1"/>
            <a:r>
              <a:rPr lang="en-US" dirty="0"/>
              <a:t>E</a:t>
            </a:r>
            <a:r>
              <a:rPr lang="en-NL" dirty="0"/>
              <a:t>.g exams</a:t>
            </a:r>
          </a:p>
          <a:p>
            <a:pPr lvl="1"/>
            <a:endParaRPr lang="en-NL" dirty="0"/>
          </a:p>
          <a:p>
            <a:pPr lvl="1"/>
            <a:endParaRPr lang="en-NL" dirty="0"/>
          </a:p>
          <a:p>
            <a:pPr lvl="1"/>
            <a:endParaRPr lang="en-NL" dirty="0"/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98ECE5-AE6A-0290-9D4F-D3FDF48E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In the beginning... </a:t>
            </a:r>
            <a:endParaRPr lang="en-GB" dirty="0"/>
          </a:p>
        </p:txBody>
      </p:sp>
      <p:pic>
        <p:nvPicPr>
          <p:cNvPr id="1026" name="Picture 2" descr="Sigmund Freud - Wikipedia">
            <a:extLst>
              <a:ext uri="{FF2B5EF4-FFF2-40B4-BE49-F238E27FC236}">
                <a16:creationId xmlns:a16="http://schemas.microsoft.com/office/drawing/2014/main" id="{44EFB17F-3094-45F7-13D8-B13A10C08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266" y="3429000"/>
            <a:ext cx="1786778" cy="243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24D2F202-7324-D7E7-30B7-A1636ED33683}"/>
              </a:ext>
            </a:extLst>
          </p:cNvPr>
          <p:cNvSpPr txBox="1">
            <a:spLocks/>
          </p:cNvSpPr>
          <p:nvPr/>
        </p:nvSpPr>
        <p:spPr>
          <a:xfrm>
            <a:off x="8067174" y="3741878"/>
            <a:ext cx="3580389" cy="2176192"/>
          </a:xfrm>
          <a:prstGeom prst="rect">
            <a:avLst/>
          </a:prstGeom>
        </p:spPr>
        <p:txBody>
          <a:bodyPr/>
          <a:lstStyle>
            <a:lvl1pPr marL="198900" indent="-198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E731A"/>
              </a:buClr>
              <a:buFont typeface="Arial" panose="020B0604020202020204" pitchFamily="34" charset="0"/>
              <a:buChar char="•"/>
              <a:defRPr sz="2100" kern="1200" baseline="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29700">
              <a:buFont typeface="Arial" panose="020B0604020202020204" pitchFamily="34" charset="0"/>
              <a:buNone/>
            </a:pPr>
            <a:endParaRPr lang="en-NL" dirty="0"/>
          </a:p>
          <a:p>
            <a:pPr marL="0" indent="-29700">
              <a:buFont typeface="Arial" panose="020B0604020202020204" pitchFamily="34" charset="0"/>
              <a:buNone/>
            </a:pPr>
            <a:endParaRPr lang="en-NL" dirty="0"/>
          </a:p>
          <a:p>
            <a:pPr marL="0" indent="-29700">
              <a:buFont typeface="Arial" panose="020B0604020202020204" pitchFamily="34" charset="0"/>
              <a:buNone/>
            </a:pPr>
            <a:endParaRPr lang="en-NL" dirty="0"/>
          </a:p>
          <a:p>
            <a:pPr marL="0" indent="-29700">
              <a:buFont typeface="Arial" panose="020B0604020202020204" pitchFamily="34" charset="0"/>
              <a:buNone/>
            </a:pPr>
            <a:r>
              <a:rPr lang="en-NL" dirty="0"/>
              <a:t>But how to quantify the mind itself </a:t>
            </a:r>
            <a:r>
              <a:rPr lang="en-NL" dirty="0" err="1"/>
              <a:t>remaind</a:t>
            </a:r>
            <a:r>
              <a:rPr lang="en-NL" dirty="0"/>
              <a:t> a mystery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pic>
        <p:nvPicPr>
          <p:cNvPr id="1028" name="Picture 4" descr="William James - Wikipedia">
            <a:extLst>
              <a:ext uri="{FF2B5EF4-FFF2-40B4-BE49-F238E27FC236}">
                <a16:creationId xmlns:a16="http://schemas.microsoft.com/office/drawing/2014/main" id="{E794ED7C-0770-CA0A-42F4-225514978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832" y="4175015"/>
            <a:ext cx="1408942" cy="1804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2047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A7F530-7A02-58D2-9E56-50788D384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5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AFE3B-998D-A027-BC43-65749E26C2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Computers &amp; information processing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E1883-58BF-1AD8-4055-1ED06F4352DD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NL" dirty="0"/>
              <a:t>Cognition: the mind as a computer</a:t>
            </a:r>
          </a:p>
          <a:p>
            <a:pPr lvl="1"/>
            <a:r>
              <a:rPr lang="en-US" dirty="0"/>
              <a:t>I</a:t>
            </a:r>
            <a:r>
              <a:rPr lang="en-NL" dirty="0" err="1"/>
              <a:t>nput</a:t>
            </a:r>
            <a:r>
              <a:rPr lang="en-NL" dirty="0"/>
              <a:t> – Processing – Output</a:t>
            </a:r>
          </a:p>
          <a:p>
            <a:pPr lvl="1"/>
            <a:r>
              <a:rPr lang="en-NL" dirty="0"/>
              <a:t>Simply put: how we know things</a:t>
            </a:r>
          </a:p>
          <a:p>
            <a:pPr marL="0" indent="-29700">
              <a:buNone/>
            </a:pPr>
            <a:endParaRPr lang="en-NL" dirty="0"/>
          </a:p>
          <a:p>
            <a:r>
              <a:rPr lang="en-GB" dirty="0"/>
              <a:t>Immanuel Kant</a:t>
            </a:r>
          </a:p>
          <a:p>
            <a:pPr lvl="1"/>
            <a:r>
              <a:rPr lang="en-GB" dirty="0"/>
              <a:t>Sensation is organized stimuli</a:t>
            </a:r>
          </a:p>
          <a:p>
            <a:pPr lvl="1"/>
            <a:r>
              <a:rPr lang="en-GB" dirty="0"/>
              <a:t>Perception is organized sensation</a:t>
            </a:r>
          </a:p>
          <a:p>
            <a:pPr lvl="1"/>
            <a:r>
              <a:rPr lang="en-GB" dirty="0"/>
              <a:t>Conception is organized perception</a:t>
            </a:r>
          </a:p>
          <a:p>
            <a:pPr lvl="1"/>
            <a:r>
              <a:rPr lang="en-GB" dirty="0"/>
              <a:t>Science is organized conception</a:t>
            </a:r>
          </a:p>
          <a:p>
            <a:pPr marL="0" indent="-2970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42D0931-7B42-6611-0562-857F59CF4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But then...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224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D0A013-1160-6A54-7E1E-E9F8B8EB9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6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0344C-7D69-9CD9-48D8-CB861505C1A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Cognitive scientists study intelligence and </a:t>
            </a:r>
            <a:r>
              <a:rPr lang="en-GB" dirty="0" err="1"/>
              <a:t>behavior</a:t>
            </a:r>
            <a:r>
              <a:rPr lang="en-GB" dirty="0"/>
              <a:t>, with a focus on how the nervous systems represent, processes, transforms, stores and </a:t>
            </a:r>
            <a:r>
              <a:rPr lang="en-GB" dirty="0" err="1"/>
              <a:t>recoveres</a:t>
            </a:r>
            <a:r>
              <a:rPr lang="en-GB" dirty="0"/>
              <a:t> information. </a:t>
            </a:r>
            <a:endParaRPr lang="en-NL" dirty="0"/>
          </a:p>
          <a:p>
            <a:endParaRPr lang="en-NL" dirty="0"/>
          </a:p>
          <a:p>
            <a:pPr marL="0" indent="0">
              <a:buNone/>
            </a:pPr>
            <a:r>
              <a:rPr lang="en-NL" dirty="0"/>
              <a:t>Essentially, information is captured by sensors</a:t>
            </a:r>
          </a:p>
          <a:p>
            <a:pPr marL="0" indent="0">
              <a:buNone/>
            </a:pPr>
            <a:r>
              <a:rPr lang="en-NL" dirty="0"/>
              <a:t>from where it is processed and in different ways:</a:t>
            </a:r>
          </a:p>
          <a:p>
            <a:pPr lvl="1"/>
            <a:r>
              <a:rPr lang="en-NL" dirty="0"/>
              <a:t>Like data flowing through an </a:t>
            </a:r>
          </a:p>
          <a:p>
            <a:pPr marL="457200" lvl="1" indent="0">
              <a:buNone/>
            </a:pPr>
            <a:r>
              <a:rPr lang="en-NL" dirty="0"/>
              <a:t>    algorithm!</a:t>
            </a:r>
          </a:p>
          <a:p>
            <a:pPr lvl="1"/>
            <a:r>
              <a:rPr lang="en-NL" dirty="0"/>
              <a:t>Key difference is the human minds </a:t>
            </a:r>
          </a:p>
          <a:p>
            <a:pPr marL="457200" lvl="1" indent="0">
              <a:buNone/>
            </a:pPr>
            <a:r>
              <a:rPr lang="en-NL" dirty="0"/>
              <a:t>    limited processing capacity which is</a:t>
            </a:r>
          </a:p>
          <a:p>
            <a:pPr marL="457200" lvl="1" indent="0">
              <a:buNone/>
            </a:pPr>
            <a:r>
              <a:rPr lang="en-NL" dirty="0"/>
              <a:t>    why we need </a:t>
            </a:r>
            <a:r>
              <a:rPr lang="en-NL" b="1" dirty="0"/>
              <a:t>attention</a:t>
            </a:r>
            <a:r>
              <a:rPr lang="en-NL" dirty="0"/>
              <a:t>! </a:t>
            </a:r>
            <a:r>
              <a:rPr lang="en-NL" dirty="0">
                <a:sym typeface="Wingdings" panose="05000000000000000000" pitchFamily="2" charset="2"/>
              </a:rPr>
              <a:t> </a:t>
            </a:r>
            <a:r>
              <a:rPr lang="en-NL" b="1" dirty="0">
                <a:sym typeface="Wingdings" panose="05000000000000000000" pitchFamily="2" charset="2"/>
              </a:rPr>
              <a:t>Selection</a:t>
            </a:r>
            <a:r>
              <a:rPr lang="en-NL" dirty="0">
                <a:sym typeface="Wingdings" panose="05000000000000000000" pitchFamily="2" charset="2"/>
              </a:rPr>
              <a:t>!</a:t>
            </a:r>
          </a:p>
          <a:p>
            <a:pPr lvl="1"/>
            <a:r>
              <a:rPr lang="en-NL" dirty="0">
                <a:sym typeface="Wingdings" panose="05000000000000000000" pitchFamily="2" charset="2"/>
              </a:rPr>
              <a:t>Not actually </a:t>
            </a:r>
            <a:r>
              <a:rPr lang="en-NL" dirty="0" err="1">
                <a:sym typeface="Wingdings" panose="05000000000000000000" pitchFamily="2" charset="2"/>
              </a:rPr>
              <a:t>sep</a:t>
            </a:r>
            <a:r>
              <a:rPr lang="en-US" dirty="0">
                <a:sym typeface="Wingdings" panose="05000000000000000000" pitchFamily="2" charset="2"/>
              </a:rPr>
              <a:t>a</a:t>
            </a:r>
            <a:r>
              <a:rPr lang="en-NL" dirty="0">
                <a:sym typeface="Wingdings" panose="05000000000000000000" pitchFamily="2" charset="2"/>
              </a:rPr>
              <a:t>rate parts; nothing is </a:t>
            </a:r>
            <a:r>
              <a:rPr lang="en-NL" dirty="0" err="1">
                <a:sym typeface="Wingdings" panose="05000000000000000000" pitchFamily="2" charset="2"/>
              </a:rPr>
              <a:t>truely</a:t>
            </a:r>
            <a:r>
              <a:rPr lang="en-NL" dirty="0">
                <a:sym typeface="Wingdings" panose="05000000000000000000" pitchFamily="2" charset="2"/>
              </a:rPr>
              <a:t> </a:t>
            </a:r>
            <a:r>
              <a:rPr lang="en-NL" dirty="0" err="1">
                <a:sym typeface="Wingdings" panose="05000000000000000000" pitchFamily="2" charset="2"/>
              </a:rPr>
              <a:t>sep</a:t>
            </a:r>
            <a:r>
              <a:rPr lang="en-US" dirty="0">
                <a:sym typeface="Wingdings" panose="05000000000000000000" pitchFamily="2" charset="2"/>
              </a:rPr>
              <a:t>a</a:t>
            </a:r>
            <a:r>
              <a:rPr lang="en-NL" dirty="0">
                <a:sym typeface="Wingdings" panose="05000000000000000000" pitchFamily="2" charset="2"/>
              </a:rPr>
              <a:t>rate, but </a:t>
            </a:r>
          </a:p>
          <a:p>
            <a:pPr marL="457200" lvl="1" indent="0">
              <a:buNone/>
            </a:pPr>
            <a:r>
              <a:rPr lang="en-NL" dirty="0">
                <a:sym typeface="Wingdings" panose="05000000000000000000" pitchFamily="2" charset="2"/>
              </a:rPr>
              <a:t>classification is how humans deal with information  </a:t>
            </a:r>
            <a:r>
              <a:rPr lang="en-NL" dirty="0" err="1">
                <a:sym typeface="Wingdings" panose="05000000000000000000" pitchFamily="2" charset="2"/>
              </a:rPr>
              <a:t>r.i.p.</a:t>
            </a:r>
            <a:r>
              <a:rPr lang="en-NL" dirty="0">
                <a:sym typeface="Wingdings" panose="05000000000000000000" pitchFamily="2" charset="2"/>
              </a:rPr>
              <a:t> us</a:t>
            </a:r>
            <a:endParaRPr lang="en-NL" dirty="0"/>
          </a:p>
          <a:p>
            <a:pPr marL="457200" lvl="1" indent="0">
              <a:buNone/>
            </a:pPr>
            <a:endParaRPr lang="en-NL" dirty="0"/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580B2D-F64E-EA17-AE54-230200F85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The Cognitive System</a:t>
            </a:r>
            <a:endParaRPr lang="en-GB" dirty="0"/>
          </a:p>
        </p:txBody>
      </p:sp>
      <p:pic>
        <p:nvPicPr>
          <p:cNvPr id="6" name="image34.png">
            <a:extLst>
              <a:ext uri="{FF2B5EF4-FFF2-40B4-BE49-F238E27FC236}">
                <a16:creationId xmlns:a16="http://schemas.microsoft.com/office/drawing/2014/main" id="{440103B0-2F15-AD0E-E4F2-4D4130996AF7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802354" y="2213811"/>
            <a:ext cx="5157036" cy="28448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936341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8667D4-C3FF-08FC-A3C0-CA08D6C6A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7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23975-48AE-6D56-DD65-8635DF33E9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sz="3200" dirty="0"/>
              <a:t>Windows task manager for humans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705D8-E55B-2FDC-5C56-BE2E9B5A7AC3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sz="2000" dirty="0"/>
              <a:t>Attention is how the brain controls its own information processing</a:t>
            </a:r>
          </a:p>
          <a:p>
            <a:r>
              <a:rPr lang="en-GB" sz="2000" dirty="0"/>
              <a:t>Can be measured through conscious introspection, overt and implicit </a:t>
            </a:r>
            <a:r>
              <a:rPr lang="en-GB" sz="2000" dirty="0" err="1"/>
              <a:t>behaviors</a:t>
            </a:r>
            <a:r>
              <a:rPr lang="en-GB" sz="2000" dirty="0"/>
              <a:t>, electrophysiology and brain imaging</a:t>
            </a:r>
          </a:p>
          <a:p>
            <a:r>
              <a:rPr lang="en-GB" sz="2000" b="1" dirty="0"/>
              <a:t>External attention </a:t>
            </a:r>
            <a:r>
              <a:rPr lang="en-GB" sz="2000" dirty="0"/>
              <a:t>– selection and modulation of sensory information</a:t>
            </a:r>
          </a:p>
          <a:p>
            <a:pPr lvl="1"/>
            <a:r>
              <a:rPr lang="en-GB" sz="2000" dirty="0"/>
              <a:t>Selects locations in space, points in time, or modality-specific input</a:t>
            </a:r>
          </a:p>
          <a:p>
            <a:pPr lvl="1"/>
            <a:r>
              <a:rPr lang="en-GB" sz="2000" dirty="0"/>
              <a:t>Feature-based or object-based </a:t>
            </a:r>
          </a:p>
          <a:p>
            <a:pPr lvl="1"/>
            <a:r>
              <a:rPr lang="en-GB" sz="2000" dirty="0"/>
              <a:t>Integration of objects/features over space, time and modality</a:t>
            </a:r>
          </a:p>
          <a:p>
            <a:r>
              <a:rPr lang="en-GB" sz="2000" b="1" dirty="0"/>
              <a:t>Internal attention </a:t>
            </a:r>
            <a:r>
              <a:rPr lang="en-GB" sz="2000" dirty="0"/>
              <a:t>– selection, modulation and maintenance of internally generated information</a:t>
            </a:r>
          </a:p>
          <a:p>
            <a:pPr lvl="1"/>
            <a:r>
              <a:rPr lang="en-GB" sz="2000" dirty="0"/>
              <a:t>High-level cognitive (thoughts, plans, rules &amp; responses, self-monitoring, memories)</a:t>
            </a:r>
          </a:p>
          <a:p>
            <a:pPr lvl="1"/>
            <a:r>
              <a:rPr lang="en-GB" sz="2000" dirty="0"/>
              <a:t>Low-level cognitive (bodily functions – pain, hunger, etc.)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9696C82-D91F-6466-6B5A-BE7251528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Attention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3195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765287-43E1-EAC0-89B5-28A572637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8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DFF1E-D937-EC2D-E311-0F2F399D618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sz="2800" dirty="0"/>
              <a:t>Windows task manager for humans; for our purposes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53D7F-D792-0472-F839-381CF8C7DCDD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b="1" dirty="0"/>
              <a:t>LIMITED</a:t>
            </a:r>
            <a:r>
              <a:rPr lang="en-GB" dirty="0"/>
              <a:t> </a:t>
            </a:r>
            <a:r>
              <a:rPr lang="en-GB" b="1" dirty="0"/>
              <a:t>CAPACITY</a:t>
            </a:r>
            <a:r>
              <a:rPr lang="en-GB" dirty="0"/>
              <a:t> – evolved out of necessity to focus limited processing capacity to the most important information</a:t>
            </a:r>
          </a:p>
          <a:p>
            <a:r>
              <a:rPr lang="en-GB" b="1" dirty="0"/>
              <a:t>SELECTION</a:t>
            </a:r>
            <a:r>
              <a:rPr lang="en-GB" dirty="0"/>
              <a:t> – multiple stimuli compete for selection and the goal is to select the stimulus most relevant to current tasks and goals;</a:t>
            </a:r>
          </a:p>
          <a:p>
            <a:r>
              <a:rPr lang="en-GB" b="1" dirty="0"/>
              <a:t>MODULATION</a:t>
            </a:r>
            <a:r>
              <a:rPr lang="en-GB" dirty="0"/>
              <a:t> – once a stimulus is selected, attention also determines how well it will be processed, how fast and how accurately, and whether it will be later remembered</a:t>
            </a:r>
          </a:p>
          <a:p>
            <a:r>
              <a:rPr lang="en-GB" b="1" dirty="0"/>
              <a:t>VIGILANCE</a:t>
            </a:r>
            <a:r>
              <a:rPr lang="en-GB" dirty="0"/>
              <a:t> – closely related to modulation (which is limited in time and has immediate effects); the ability to sustain attention over extended periods of time</a:t>
            </a:r>
          </a:p>
          <a:p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E959839-7FA0-F0FD-EB95-90A6CF5B9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Attention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1600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15A187-E6C3-B3EC-7B7E-ECA4F35BA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9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E6076-0F07-851C-1FCD-18E26F00390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471381"/>
            <a:ext cx="11295176" cy="4154984"/>
          </a:xfrm>
        </p:spPr>
        <p:txBody>
          <a:bodyPr/>
          <a:lstStyle/>
          <a:p>
            <a:r>
              <a:rPr lang="en-NL" sz="2000" dirty="0"/>
              <a:t>So, what happens why you have attentively watched this lecture?</a:t>
            </a:r>
          </a:p>
          <a:p>
            <a:pPr lvl="1"/>
            <a:r>
              <a:rPr lang="en-NL" sz="2000" dirty="0"/>
              <a:t>It was continually selected for perceptual processing; for storing in you short-term memory; declarative knowledge </a:t>
            </a:r>
            <a:r>
              <a:rPr lang="en-NL" sz="2000" dirty="0">
                <a:sym typeface="Wingdings" panose="05000000000000000000" pitchFamily="2" charset="2"/>
              </a:rPr>
              <a:t> you can retrieve and express it in language</a:t>
            </a:r>
          </a:p>
          <a:p>
            <a:pPr lvl="2"/>
            <a:r>
              <a:rPr lang="en-NL" sz="1800" dirty="0"/>
              <a:t>Memory </a:t>
            </a:r>
            <a:r>
              <a:rPr lang="en-GB" sz="1800" dirty="0"/>
              <a:t>Type I processing</a:t>
            </a:r>
            <a:r>
              <a:rPr lang="en-NL" sz="1800" dirty="0"/>
              <a:t>: </a:t>
            </a:r>
            <a:r>
              <a:rPr lang="en-GB" sz="1800" dirty="0"/>
              <a:t>One of the types of rehearsal in the levels of processing approach, in which information is recirculated at the same level with no additional processing for depth.</a:t>
            </a:r>
            <a:r>
              <a:rPr lang="en-NL" sz="1800" dirty="0"/>
              <a:t> (repeat set of words)</a:t>
            </a:r>
            <a:endParaRPr lang="en-GB" sz="1800" dirty="0"/>
          </a:p>
          <a:p>
            <a:pPr lvl="1"/>
            <a:r>
              <a:rPr lang="en-NL" sz="2000" dirty="0"/>
              <a:t>If you then start applying it in class to design you perceptual model/computer vision information pipeline, then you are really learning; demonstratable knowledge</a:t>
            </a:r>
          </a:p>
          <a:p>
            <a:pPr lvl="2"/>
            <a:r>
              <a:rPr lang="en-NL" sz="1800" dirty="0"/>
              <a:t>Memory </a:t>
            </a:r>
            <a:r>
              <a:rPr lang="en-GB" sz="1800" dirty="0"/>
              <a:t>Type II processing</a:t>
            </a:r>
            <a:r>
              <a:rPr lang="en-NL" sz="1800" dirty="0"/>
              <a:t>: </a:t>
            </a:r>
            <a:r>
              <a:rPr lang="en-GB" sz="1800" dirty="0"/>
              <a:t>According the levels of processing approach, this type involves recoding of information to another level of depth and leads to a more durable memory trace.</a:t>
            </a:r>
            <a:r>
              <a:rPr lang="en-NL" sz="1800" dirty="0"/>
              <a:t> (remember set of words)</a:t>
            </a:r>
          </a:p>
          <a:p>
            <a:r>
              <a:rPr lang="en-NL" sz="2000" dirty="0"/>
              <a:t>However, if you get into a situation which is very attentional demanding you attentionally select other information for processing: Type I processing is overridden.</a:t>
            </a:r>
          </a:p>
          <a:p>
            <a:pPr lvl="1"/>
            <a:r>
              <a:rPr lang="en-NL" sz="2000" dirty="0"/>
              <a:t>So that’s something we must avoid! </a:t>
            </a:r>
          </a:p>
          <a:p>
            <a:pPr lvl="1"/>
            <a:r>
              <a:rPr lang="en-NL" sz="2000" dirty="0"/>
              <a:t>Smartphones and laptops are designed to be attentionally demanding.</a:t>
            </a:r>
          </a:p>
          <a:p>
            <a:pPr lvl="1"/>
            <a:r>
              <a:rPr lang="en-NL" sz="2000" dirty="0"/>
              <a:t>However, perceiving little to no attentionally demanding stimuli helps: walking, looking at nature, meditation, counting sheep etc.</a:t>
            </a:r>
            <a:endParaRPr lang="en-GB" sz="2000" dirty="0"/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6AFCFD2-2A84-32BC-590F-B107385E0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Attentional &amp; Memory</a:t>
            </a:r>
            <a:endParaRPr lang="en-GB" dirty="0"/>
          </a:p>
        </p:txBody>
      </p:sp>
      <p:pic>
        <p:nvPicPr>
          <p:cNvPr id="6" name="image34.png">
            <a:extLst>
              <a:ext uri="{FF2B5EF4-FFF2-40B4-BE49-F238E27FC236}">
                <a16:creationId xmlns:a16="http://schemas.microsoft.com/office/drawing/2014/main" id="{856D60A9-69C8-3B71-1FF8-93AC07ACB02B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8993605" y="187158"/>
            <a:ext cx="2736683" cy="149124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62179284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IDE">
  <a:themeElements>
    <a:clrScheme name="Aangepast 2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74072DD1-003A-498D-805F-6F12813DF1F1}"/>
    </a:ext>
  </a:extLst>
</a:theme>
</file>

<file path=ppt/theme/theme2.xml><?xml version="1.0" encoding="utf-8"?>
<a:theme xmlns:a="http://schemas.openxmlformats.org/drawingml/2006/main" name="TEXT SLIDE">
  <a:themeElements>
    <a:clrScheme name="BUas Thema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FDFFFE"/>
      </a:accent3>
      <a:accent4>
        <a:srgbClr val="FDFFFE"/>
      </a:accent4>
      <a:accent5>
        <a:srgbClr val="FDFFFE"/>
      </a:accent5>
      <a:accent6>
        <a:srgbClr val="FDFFFE"/>
      </a:accent6>
      <a:hlink>
        <a:srgbClr val="FDFFFE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858C82BB-7DD2-4828-892B-C2A10CE3C946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DEF28CA2629948A9F801C782641252" ma:contentTypeVersion="16" ma:contentTypeDescription="Create a new document." ma:contentTypeScope="" ma:versionID="9c6005e7f719c391f8a081f21693d65f">
  <xsd:schema xmlns:xsd="http://www.w3.org/2001/XMLSchema" xmlns:xs="http://www.w3.org/2001/XMLSchema" xmlns:p="http://schemas.microsoft.com/office/2006/metadata/properties" xmlns:ns2="bd38d267-56bb-4e22-b975-199a06fd69fa" xmlns:ns3="d8c712e5-67fc-4595-93cb-a4164dd8eff3" targetNamespace="http://schemas.microsoft.com/office/2006/metadata/properties" ma:root="true" ma:fieldsID="ac16135cc8f915f339c57eb2d0574bad" ns2:_="" ns3:_="">
    <xsd:import namespace="bd38d267-56bb-4e22-b975-199a06fd69fa"/>
    <xsd:import namespace="d8c712e5-67fc-4595-93cb-a4164dd8ef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8d267-56bb-4e22-b975-199a06fd69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365a90ea-d0e7-4aae-8ef9-9f5dd1eb65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c712e5-67fc-4595-93cb-a4164dd8eff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e624992-a676-4554-99c9-a3d8ae70b3e3}" ma:internalName="TaxCatchAll" ma:showField="CatchAllData" ma:web="d8c712e5-67fc-4595-93cb-a4164dd8ef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d38d267-56bb-4e22-b975-199a06fd69fa">
      <Terms xmlns="http://schemas.microsoft.com/office/infopath/2007/PartnerControls"/>
    </lcf76f155ced4ddcb4097134ff3c332f>
    <TaxCatchAll xmlns="d8c712e5-67fc-4595-93cb-a4164dd8eff3" xsi:nil="true"/>
  </documentManagement>
</p:properties>
</file>

<file path=customXml/itemProps1.xml><?xml version="1.0" encoding="utf-8"?>
<ds:datastoreItem xmlns:ds="http://schemas.openxmlformats.org/officeDocument/2006/customXml" ds:itemID="{0E2BD38B-0D77-4FF8-AF53-48D514CED2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38d267-56bb-4e22-b975-199a06fd69fa"/>
    <ds:schemaRef ds:uri="d8c712e5-67fc-4595-93cb-a4164dd8ef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BDE96B7-2B32-41BB-94C3-26DDC5AA14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080B34-2E67-4CAF-8EF6-72F240EC50BC}">
  <ds:schemaRefs>
    <ds:schemaRef ds:uri="http://www.w3.org/XML/1998/namespace"/>
    <ds:schemaRef ds:uri="http://purl.org/dc/elements/1.1/"/>
    <ds:schemaRef ds:uri="http://purl.org/dc/terms/"/>
    <ds:schemaRef ds:uri="bd38d267-56bb-4e22-b975-199a06fd69fa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d8c712e5-67fc-4595-93cb-a4164dd8eff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BUas Powerpoint</Template>
  <TotalTime>0</TotalTime>
  <Words>1761</Words>
  <Application>Microsoft Office PowerPoint</Application>
  <PresentationFormat>Widescreen</PresentationFormat>
  <Paragraphs>135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inherit</vt:lpstr>
      <vt:lpstr>Open Sans</vt:lpstr>
      <vt:lpstr>Open Sans Semibold</vt:lpstr>
      <vt:lpstr>Open Sans Semibold</vt:lpstr>
      <vt:lpstr>SabonMT</vt:lpstr>
      <vt:lpstr>TITLE SIDE</vt:lpstr>
      <vt:lpstr>TEXT SLIDE</vt:lpstr>
      <vt:lpstr>Cognition Fundamentals: Refresher</vt:lpstr>
      <vt:lpstr>A lecture...</vt:lpstr>
      <vt:lpstr>Cognition: Attention, Perception, Memory</vt:lpstr>
      <vt:lpstr>In the beginning... </vt:lpstr>
      <vt:lpstr>But then...</vt:lpstr>
      <vt:lpstr>The Cognitive System</vt:lpstr>
      <vt:lpstr>Attention</vt:lpstr>
      <vt:lpstr>Attention</vt:lpstr>
      <vt:lpstr>Attentional &amp; Memory</vt:lpstr>
      <vt:lpstr>Good news!</vt:lpstr>
      <vt:lpstr>Today’s Schedule</vt:lpstr>
      <vt:lpstr>What will we do this block?</vt:lpstr>
      <vt:lpstr>Break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Heijligers, Bram</dc:creator>
  <cp:lastModifiedBy>Heijligers, Bram</cp:lastModifiedBy>
  <cp:revision>91</cp:revision>
  <dcterms:created xsi:type="dcterms:W3CDTF">2022-09-13T13:06:59Z</dcterms:created>
  <dcterms:modified xsi:type="dcterms:W3CDTF">2022-12-13T11:58:48Z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0x01010064DEF28CA2629948A9F801C782641252</vt:lpwstr>
  </property>
  <property fmtid="{D5CDD505-2E9C-101B-9397-08002B2CF9AE}" pid="3" name="MediaServiceImageTags">
    <vt:lpwstr/>
  </property>
</Properties>
</file>

<file path=docProps/thumbnail.jpeg>
</file>